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8" r:id="rId5"/>
    <p:sldId id="257" r:id="rId6"/>
    <p:sldId id="261" r:id="rId7"/>
    <p:sldId id="263" r:id="rId8"/>
    <p:sldId id="262" r:id="rId9"/>
    <p:sldId id="264" r:id="rId10"/>
    <p:sldId id="265" r:id="rId11"/>
    <p:sldId id="266" r:id="rId12"/>
    <p:sldId id="260" r:id="rId13"/>
    <p:sldId id="267" r:id="rId14"/>
    <p:sldId id="268" r:id="rId15"/>
    <p:sldId id="269" r:id="rId16"/>
    <p:sldId id="25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84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298C5-EC30-844F-B539-19FDF781A56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21859-3C07-B845-A410-3EDD798D3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sa.gov.au/LZ/C/A/NATIONAL%20PARKS%20AND%20WILDLIFE%20ACT%201972.asp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nvironment.sa.gov.au/managing-natural-resources/Plants_Animals/Permits_licences/Native_animals_in_the_wild/Permits_to_Destroy_Wildlife" TargetMode="External"/><Relationship Id="rId4" Type="http://schemas.openxmlformats.org/officeDocument/2006/relationships/hyperlink" Target="http://www.environment.sa.gov.au/managing-natural-resources/plants-and-animals/Living_with_wildlif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21859-3C07-B845-A410-3EDD798D3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DEWNR has adopted the following principles for managing wildlife:</a:t>
            </a:r>
          </a:p>
          <a:p>
            <a:r>
              <a:rPr lang="en-AU" dirty="0" smtClean="0"/>
              <a:t>wildlife and conservation are not confined to reserves proclaimed under the </a:t>
            </a:r>
            <a:r>
              <a:rPr lang="en-AU" dirty="0" smtClean="0">
                <a:hlinkClick r:id="rId3" tooltip="National Parks and Wildlife Act 1972"/>
              </a:rPr>
              <a:t>National Parks and Wildlife Act 1972</a:t>
            </a:r>
            <a:r>
              <a:rPr lang="en-AU" dirty="0" smtClean="0"/>
              <a:t> (NPW Act)</a:t>
            </a:r>
          </a:p>
          <a:p>
            <a:r>
              <a:rPr lang="en-AU" dirty="0" smtClean="0"/>
              <a:t>wildlife management must be based on sound ecological, environmental, social and economic factors: </a:t>
            </a:r>
          </a:p>
          <a:p>
            <a:pPr lvl="1"/>
            <a:r>
              <a:rPr lang="en-AU" b="1" dirty="0" smtClean="0"/>
              <a:t>ecological factors</a:t>
            </a:r>
            <a:r>
              <a:rPr lang="en-AU" dirty="0" smtClean="0"/>
              <a:t> ­- species ecology, species conservation status, potential effects of management actions on a species and potential effects of climate change on species</a:t>
            </a:r>
          </a:p>
          <a:p>
            <a:pPr lvl="1"/>
            <a:r>
              <a:rPr lang="en-AU" b="1" dirty="0" smtClean="0"/>
              <a:t>environmental factors</a:t>
            </a:r>
            <a:r>
              <a:rPr lang="en-AU" dirty="0" smtClean="0"/>
              <a:t> - the extent of damage/impact on the environment caused by wildlife</a:t>
            </a:r>
          </a:p>
          <a:p>
            <a:pPr lvl="1"/>
            <a:r>
              <a:rPr lang="en-AU" b="1" dirty="0" smtClean="0"/>
              <a:t>social factors</a:t>
            </a:r>
            <a:r>
              <a:rPr lang="en-AU" dirty="0" smtClean="0"/>
              <a:t> - animal welfare, community sensitivities, values and expectations, needs of landholders, land managers and industry</a:t>
            </a:r>
          </a:p>
          <a:p>
            <a:pPr lvl="1"/>
            <a:r>
              <a:rPr lang="en-AU" b="1" dirty="0" smtClean="0"/>
              <a:t>economic factors</a:t>
            </a:r>
            <a:r>
              <a:rPr lang="en-AU" dirty="0" smtClean="0"/>
              <a:t> - the extent of damage/impact being caused by wildlife</a:t>
            </a:r>
          </a:p>
          <a:p>
            <a:r>
              <a:rPr lang="en-AU" dirty="0" smtClean="0"/>
              <a:t>the welfare of all wildlife is intrinsically important</a:t>
            </a:r>
          </a:p>
          <a:p>
            <a:r>
              <a:rPr lang="en-AU" dirty="0" smtClean="0"/>
              <a:t>landholders, land and resource managers, community and industry have a need to control the impact caused by wildlife to acceptable levels to protect their livelihoods, safety and biodiversity assets, where it is consistent with the objectives of the NPW Act.</a:t>
            </a:r>
          </a:p>
          <a:p>
            <a:r>
              <a:rPr lang="en-AU" b="1" dirty="0" smtClean="0"/>
              <a:t>A Living with Wildlife approach</a:t>
            </a:r>
          </a:p>
          <a:p>
            <a:r>
              <a:rPr lang="en-AU" dirty="0" smtClean="0"/>
              <a:t>DEWNR is responsible for regulating the management of wildlife in accordance with the </a:t>
            </a:r>
            <a:r>
              <a:rPr lang="en-AU" dirty="0" smtClean="0">
                <a:hlinkClick r:id="rId3" tooltip="National Parks and Wildlife Act 1972"/>
              </a:rPr>
              <a:t>National Parks and Wildlife Act 1972</a:t>
            </a:r>
            <a:r>
              <a:rPr lang="en-AU" i="1" dirty="0" smtClean="0"/>
              <a:t>.</a:t>
            </a:r>
            <a:r>
              <a:rPr lang="en-AU" dirty="0" smtClean="0"/>
              <a:t> We encourage you to take a </a:t>
            </a:r>
            <a:r>
              <a:rPr lang="en-AU" dirty="0" smtClean="0">
                <a:hlinkClick r:id="rId4"/>
              </a:rPr>
              <a:t>Living with Wildlife</a:t>
            </a:r>
            <a:r>
              <a:rPr lang="en-AU" dirty="0" smtClean="0"/>
              <a:t> approach when addressing the detrimental effects native animals can have on your property.</a:t>
            </a:r>
          </a:p>
          <a:p>
            <a:r>
              <a:rPr lang="en-AU" dirty="0" smtClean="0"/>
              <a:t>We provide technical advice to people with a wildlife problem and advocate the use of non-lethal methods to reduce damage. However, DEWNR may grant a </a:t>
            </a:r>
            <a:r>
              <a:rPr lang="en-AU" dirty="0" smtClean="0">
                <a:hlinkClick r:id="rId5"/>
              </a:rPr>
              <a:t>permit to destroy wildlife</a:t>
            </a:r>
            <a:r>
              <a:rPr lang="en-AU" dirty="0" smtClean="0"/>
              <a:t> where wildlife is causing, or is likely to cause, damage to the environment, crops, stock or property, or poses a health and safety risk.</a:t>
            </a:r>
          </a:p>
          <a:p>
            <a:r>
              <a:rPr lang="en-AU" b="1" dirty="0" smtClean="0"/>
              <a:t>Examples of wildlife management tools</a:t>
            </a:r>
          </a:p>
          <a:p>
            <a:r>
              <a:rPr lang="en-AU" b="1" dirty="0" smtClean="0">
                <a:effectLst/>
              </a:rPr>
              <a:t>Non lethal management</a:t>
            </a:r>
            <a:endParaRPr lang="en-AU" dirty="0" smtClean="0">
              <a:effectLst/>
            </a:endParaRPr>
          </a:p>
          <a:p>
            <a:r>
              <a:rPr lang="en-AU" b="1" dirty="0" smtClean="0">
                <a:effectLst/>
              </a:rPr>
              <a:t>Lethal management</a:t>
            </a:r>
            <a:endParaRPr lang="en-AU" dirty="0" smtClean="0">
              <a:effectLst/>
            </a:endParaRPr>
          </a:p>
          <a:p>
            <a:r>
              <a:rPr lang="en-AU" dirty="0" smtClean="0"/>
              <a:t>the use of firearms to scare animals</a:t>
            </a:r>
          </a:p>
          <a:p>
            <a:r>
              <a:rPr lang="en-AU" dirty="0" smtClean="0"/>
              <a:t>the use of firearms to destroy some animals</a:t>
            </a:r>
          </a:p>
          <a:p>
            <a:r>
              <a:rPr lang="en-AU" dirty="0" smtClean="0"/>
              <a:t>use of gas guns, or other commercial scaring devices to scare animals</a:t>
            </a:r>
          </a:p>
          <a:p>
            <a:r>
              <a:rPr lang="en-AU" dirty="0" smtClean="0"/>
              <a:t>trapping and carbon dioxide narcosis of animals</a:t>
            </a:r>
          </a:p>
          <a:p>
            <a:r>
              <a:rPr lang="en-AU" dirty="0" smtClean="0"/>
              <a:t>modifying habitat or removing resources</a:t>
            </a:r>
          </a:p>
          <a:p>
            <a:r>
              <a:rPr lang="en-AU" dirty="0" smtClean="0"/>
              <a:t>egg oiling, egg pricking and egg breaking</a:t>
            </a:r>
          </a:p>
          <a:p>
            <a:r>
              <a:rPr lang="en-AU" dirty="0" smtClean="0"/>
              <a:t>placement of nest boxes in trees to provide refuge for hollow-dependent animals</a:t>
            </a:r>
          </a:p>
          <a:p>
            <a:r>
              <a:rPr lang="en-AU" dirty="0" smtClean="0"/>
              <a:t>create alternate roosting sites for displaced species</a:t>
            </a:r>
          </a:p>
          <a:p>
            <a:r>
              <a:rPr lang="en-AU" dirty="0" smtClean="0"/>
              <a:t>create alternative fencing or gates for wildlife</a:t>
            </a:r>
          </a:p>
          <a:p>
            <a:r>
              <a:rPr lang="en-AU" dirty="0" smtClean="0"/>
              <a:t>netting high value crops</a:t>
            </a:r>
          </a:p>
          <a:p>
            <a:r>
              <a:rPr lang="en-AU" dirty="0" smtClean="0"/>
              <a:t>planting decoy crops</a:t>
            </a:r>
          </a:p>
          <a:p>
            <a:r>
              <a:rPr lang="en-AU" dirty="0" smtClean="0"/>
              <a:t>tree collaring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21859-3C07-B845-A410-3EDD798D3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Animal behaviour threatening human safety:</a:t>
            </a:r>
          </a:p>
          <a:p>
            <a:r>
              <a:rPr lang="en-AU" dirty="0" smtClean="0"/>
              <a:t>birds swooping to defend their young in the nest</a:t>
            </a:r>
          </a:p>
          <a:p>
            <a:r>
              <a:rPr lang="en-AU" dirty="0" smtClean="0"/>
              <a:t>hazard to aircraft safety from flocking birds congregating on or near runways</a:t>
            </a:r>
          </a:p>
          <a:p>
            <a:r>
              <a:rPr lang="en-AU" dirty="0" smtClean="0"/>
              <a:t>aggressive animals.</a:t>
            </a:r>
          </a:p>
          <a:p>
            <a:r>
              <a:rPr lang="en-AU" dirty="0" smtClean="0"/>
              <a:t>Damage to the built environment or assets:</a:t>
            </a:r>
          </a:p>
          <a:p>
            <a:r>
              <a:rPr lang="en-AU" dirty="0" smtClean="0"/>
              <a:t>chewing external timbers of buildings</a:t>
            </a:r>
          </a:p>
          <a:p>
            <a:r>
              <a:rPr lang="en-AU" dirty="0" smtClean="0"/>
              <a:t>digging up turf on sports ovals</a:t>
            </a:r>
          </a:p>
          <a:p>
            <a:r>
              <a:rPr lang="en-AU" dirty="0" smtClean="0"/>
              <a:t>fouling manufactured products, goods or fencing.</a:t>
            </a:r>
          </a:p>
          <a:p>
            <a:r>
              <a:rPr lang="en-AU" dirty="0" smtClean="0"/>
              <a:t>Damage to the natural environment:</a:t>
            </a:r>
          </a:p>
          <a:p>
            <a:r>
              <a:rPr lang="en-AU" dirty="0" smtClean="0"/>
              <a:t>overgrazing at newly planted sites</a:t>
            </a:r>
          </a:p>
          <a:p>
            <a:r>
              <a:rPr lang="en-AU" dirty="0" smtClean="0"/>
              <a:t>pruning and chewing branches of mature trees.</a:t>
            </a:r>
          </a:p>
          <a:p>
            <a:r>
              <a:rPr lang="en-AU" dirty="0" smtClean="0"/>
              <a:t>Damage to crops, produce and horticulture:</a:t>
            </a:r>
          </a:p>
          <a:p>
            <a:r>
              <a:rPr lang="en-AU" dirty="0" smtClean="0"/>
              <a:t>eating germinating cereal and/or grain crops</a:t>
            </a:r>
          </a:p>
          <a:p>
            <a:r>
              <a:rPr lang="en-AU" dirty="0" smtClean="0"/>
              <a:t>trampling crops</a:t>
            </a:r>
          </a:p>
          <a:p>
            <a:r>
              <a:rPr lang="en-AU" dirty="0" smtClean="0"/>
              <a:t>eating stock feed</a:t>
            </a:r>
          </a:p>
          <a:p>
            <a:r>
              <a:rPr lang="en-AU" dirty="0" smtClean="0"/>
              <a:t>eating fruit, vegetables and flowers.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21859-3C07-B845-A410-3EDD798D3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4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-PPT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28" y="325691"/>
            <a:ext cx="555585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28" y="1795716"/>
            <a:ext cx="5555855" cy="15476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-PPT-V2-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8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rp-PPT-exp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430"/>
            <a:ext cx="6499115" cy="1822521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93289"/>
            <a:ext cx="8229600" cy="311078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rp-PPT-FIN-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orp-PPT-V2-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6025930" y="5132552"/>
            <a:ext cx="3118069" cy="1725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pic>
        <p:nvPicPr>
          <p:cNvPr id="3" name="Picture 4" descr="Corp-PPT-exp-head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7200" y="181430"/>
            <a:ext cx="6499115" cy="182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04040"/>
                </a:solidFill>
                <a:latin typeface="Segoe UI"/>
                <a:ea typeface="ＭＳ Ｐゴシック" charset="0"/>
                <a:cs typeface="Segoe UI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93289"/>
            <a:ext cx="8229600" cy="311078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pic>
        <p:nvPicPr>
          <p:cNvPr id="1028" name="Picture 1" descr="Corp-PPT-foot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6238"/>
            <a:ext cx="9144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vironment.sa.gov.a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74128" y="325691"/>
            <a:ext cx="6356658" cy="2803952"/>
          </a:xfrm>
        </p:spPr>
        <p:txBody>
          <a:bodyPr/>
          <a:lstStyle/>
          <a:p>
            <a:r>
              <a:rPr lang="en-US" dirty="0" smtClean="0"/>
              <a:t>Working with the community for management of impact causing wildlife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4128" y="3956531"/>
            <a:ext cx="5555855" cy="1547633"/>
          </a:xfrm>
        </p:spPr>
        <p:txBody>
          <a:bodyPr/>
          <a:lstStyle/>
          <a:p>
            <a:r>
              <a:rPr lang="en-US" dirty="0" smtClean="0"/>
              <a:t>Sarah Lance</a:t>
            </a:r>
          </a:p>
          <a:p>
            <a:r>
              <a:rPr lang="en-US" dirty="0" smtClean="0"/>
              <a:t>District Manager</a:t>
            </a:r>
          </a:p>
          <a:p>
            <a:r>
              <a:rPr lang="en-US" dirty="0" smtClean="0"/>
              <a:t>Ranges to River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437923"/>
            <a:ext cx="3673929" cy="3355747"/>
          </a:xfrm>
        </p:spPr>
        <p:txBody>
          <a:bodyPr/>
          <a:lstStyle/>
          <a:p>
            <a:r>
              <a:rPr lang="en-AU" dirty="0" smtClean="0"/>
              <a:t>Permits to Destroy Wildlife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29" y="310627"/>
            <a:ext cx="3962399" cy="54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7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Codes of Practise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6" y="1255528"/>
            <a:ext cx="3228970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3" y="1255528"/>
            <a:ext cx="322419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get further info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DEWNR District Officers and Rangers</a:t>
            </a:r>
          </a:p>
          <a:p>
            <a:r>
              <a:rPr lang="en-AU" dirty="0" smtClean="0">
                <a:hlinkClick r:id="rId2"/>
              </a:rPr>
              <a:t>http://www.environment.sa.gov.au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428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187" y="-69368"/>
            <a:ext cx="16762933" cy="7210108"/>
          </a:xfrm>
          <a:prstGeom prst="rect">
            <a:avLst/>
          </a:prstGeom>
        </p:spPr>
      </p:pic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2033588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Living with Wildlife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322614"/>
            <a:ext cx="8229600" cy="591321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Segoe UI" charset="0"/>
              </a:rPr>
              <a:t>DEWNR values and seeks to protect all native wildlife in SA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Segoe UI" charset="0"/>
              </a:rPr>
              <a:t>Management involves consideration of broad environmental, social and economic impact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Segoe UI" charset="0"/>
              </a:rPr>
              <a:t>	- animal welfare, community values, 		protection of agricultural livelihoods, 	cultural heritage or species competition </a:t>
            </a:r>
            <a:endParaRPr lang="en-US" dirty="0">
              <a:solidFill>
                <a:schemeClr val="bg1"/>
              </a:solidFill>
              <a:latin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Living with Wildlife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6654" cy="4525963"/>
          </a:xfrm>
        </p:spPr>
        <p:txBody>
          <a:bodyPr/>
          <a:lstStyle/>
          <a:p>
            <a:r>
              <a:rPr lang="en-AU" sz="2800" dirty="0" smtClean="0"/>
              <a:t>Promoting the use of non-lethal and humane methods to reduce damage caused by wildlife</a:t>
            </a:r>
          </a:p>
          <a:p>
            <a:r>
              <a:rPr lang="en-AU" sz="2800" dirty="0" smtClean="0"/>
              <a:t>Working with the community to discover practical solutions</a:t>
            </a:r>
          </a:p>
          <a:p>
            <a:r>
              <a:rPr lang="en-AU" sz="2800" dirty="0" smtClean="0"/>
              <a:t>Supporting lethal control to reduce impacts if need to reinforce non-lethal methods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673436"/>
            <a:ext cx="3333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impact causing wildlife?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Kangaroos</a:t>
            </a:r>
          </a:p>
          <a:p>
            <a:r>
              <a:rPr lang="en-AU" sz="2400" dirty="0" smtClean="0"/>
              <a:t>Wombats</a:t>
            </a:r>
          </a:p>
          <a:p>
            <a:r>
              <a:rPr lang="en-AU" sz="2400" dirty="0" smtClean="0"/>
              <a:t>Welcome swallows</a:t>
            </a:r>
          </a:p>
          <a:p>
            <a:r>
              <a:rPr lang="en-AU" sz="2400" dirty="0" smtClean="0"/>
              <a:t>Eagles</a:t>
            </a:r>
          </a:p>
          <a:p>
            <a:r>
              <a:rPr lang="en-AU" sz="2400" dirty="0" smtClean="0"/>
              <a:t>Emus</a:t>
            </a:r>
          </a:p>
          <a:p>
            <a:r>
              <a:rPr lang="en-AU" sz="2400" dirty="0" smtClean="0"/>
              <a:t>Cape Barren Geese</a:t>
            </a:r>
          </a:p>
          <a:p>
            <a:r>
              <a:rPr lang="en-AU" sz="2400" dirty="0" smtClean="0"/>
              <a:t>Possums</a:t>
            </a:r>
          </a:p>
          <a:p>
            <a:pPr marL="0" indent="0">
              <a:buNone/>
            </a:pPr>
            <a:endParaRPr lang="en-AU" sz="2400" dirty="0" smtClean="0"/>
          </a:p>
          <a:p>
            <a:r>
              <a:rPr lang="en-AU" dirty="0" smtClean="0"/>
              <a:t>Can be abundant or threatened …..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64" y="1747156"/>
            <a:ext cx="5291112" cy="29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99163"/>
            <a:ext cx="9224319" cy="836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47" y="407620"/>
            <a:ext cx="4501243" cy="1143000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CASE STUDIES 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1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Corellas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1334576"/>
            <a:ext cx="7402286" cy="41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Southern Hairy Nosed Wombats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543" y="1417638"/>
            <a:ext cx="7587729" cy="38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Cape Barren Geese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78" y="1417638"/>
            <a:ext cx="5568043" cy="41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Kangaroos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382" y="1692277"/>
            <a:ext cx="8067672" cy="33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9771"/>
      </p:ext>
    </p:extLst>
  </p:cSld>
  <p:clrMapOvr>
    <a:masterClrMapping/>
  </p:clrMapOvr>
</p:sld>
</file>

<file path=ppt/theme/theme1.xml><?xml version="1.0" encoding="utf-8"?>
<a:theme xmlns:a="http://schemas.openxmlformats.org/drawingml/2006/main" name="91783 DEWNR PPT Nov 2012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05d9f6c-d094-4eea-bbf0-94b4b318a495">Meetings</Category>
    <Visible xmlns="0b92b1ef-a0e4-44b6-856c-48110d2232b2">true</Visib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CB00030408843ACC7C4D344D393BC" ma:contentTypeVersion="2" ma:contentTypeDescription="Create a new document." ma:contentTypeScope="" ma:versionID="4ccbcdb06806b45805dba7bbade53b71">
  <xsd:schema xmlns:xsd="http://www.w3.org/2001/XMLSchema" xmlns:xs="http://www.w3.org/2001/XMLSchema" xmlns:p="http://schemas.microsoft.com/office/2006/metadata/properties" xmlns:ns2="305d9f6c-d094-4eea-bbf0-94b4b318a495" xmlns:ns3="0b92b1ef-a0e4-44b6-856c-48110d2232b2" targetNamespace="http://schemas.microsoft.com/office/2006/metadata/properties" ma:root="true" ma:fieldsID="944925d9f4097c6d484cdb0b2130affc" ns2:_="" ns3:_="">
    <xsd:import namespace="305d9f6c-d094-4eea-bbf0-94b4b318a495"/>
    <xsd:import namespace="0b92b1ef-a0e4-44b6-856c-48110d2232b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f6c-d094-4eea-bbf0-94b4b318a495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--Select--"/>
          <xsd:enumeration value="Applications"/>
          <xsd:enumeration value="Boards &amp; Committees"/>
          <xsd:enumeration value="Boards &amp; Committees-Board of the Botanic Gardens and State Herbarium"/>
          <xsd:enumeration value="Boards &amp; Committees-Coast Protection Board"/>
          <xsd:enumeration value="Boards &amp; Committees-Dog and Cat Management Board"/>
          <xsd:enumeration value="Boards &amp; Committees-South Australian Heritage Council &amp; Register Committee"/>
          <xsd:enumeration value="Cabinet"/>
          <xsd:enumeration value="Community Engagement"/>
          <xsd:enumeration value="Delegations"/>
          <xsd:enumeration value="DEWNR – Most Used"/>
          <xsd:enumeration value="DEWNR Executive &amp; Sub-committees"/>
          <xsd:enumeration value="DEWNR Policies &amp; Procedures"/>
          <xsd:enumeration value="Employment"/>
          <xsd:enumeration value="EPA"/>
          <xsd:enumeration value="Finance"/>
          <xsd:enumeration value="Fleet &amp; Vehicles"/>
          <xsd:enumeration value="General"/>
          <xsd:enumeration value="Governance and Policy"/>
          <xsd:enumeration value="Health &amp; Safety"/>
          <xsd:enumeration value="Meetings"/>
          <xsd:enumeration value="Minister"/>
          <xsd:enumeration value="Minister Briefing"/>
          <xsd:enumeration value="Most Used"/>
          <xsd:enumeration value="Parliament"/>
          <xsd:enumeration value="PLAF"/>
          <xsd:enumeration value="Policies &amp; Procedures"/>
          <xsd:enumeration value="Policy and Procedure"/>
          <xsd:enumeration value="PPS"/>
          <xsd:enumeration value="Records"/>
          <xsd:enumeration value="Records Management"/>
          <xsd:enumeration value="Reporting"/>
          <xsd:enumeration value="Role Descrip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2b1ef-a0e4-44b6-856c-48110d2232b2" elementFormDefault="qualified">
    <xsd:import namespace="http://schemas.microsoft.com/office/2006/documentManagement/types"/>
    <xsd:import namespace="http://schemas.microsoft.com/office/infopath/2007/PartnerControls"/>
    <xsd:element name="Visible" ma:index="9" nillable="true" ma:displayName="Visible" ma:default="1" ma:internalName="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46C2B-D8DC-4EBA-AF75-709054A465AE}">
  <ds:schemaRefs>
    <ds:schemaRef ds:uri="http://schemas.microsoft.com/office/2006/documentManagement/types"/>
    <ds:schemaRef ds:uri="http://schemas.microsoft.com/office/infopath/2007/PartnerControls"/>
    <ds:schemaRef ds:uri="305d9f6c-d094-4eea-bbf0-94b4b318a495"/>
    <ds:schemaRef ds:uri="http://purl.org/dc/elements/1.1/"/>
    <ds:schemaRef ds:uri="http://schemas.microsoft.com/office/2006/metadata/properties"/>
    <ds:schemaRef ds:uri="0b92b1ef-a0e4-44b6-856c-48110d2232b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4693CA-4CB2-47EA-AD1E-5CAB972BB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C3FEA-ED16-4F33-A24E-19195B6C2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f6c-d094-4eea-bbf0-94b4b318a495"/>
    <ds:schemaRef ds:uri="0b92b1ef-a0e4-44b6-856c-48110d223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91783 DEWNR PPT Nov 2012 V3.pot</Template>
  <TotalTime>444</TotalTime>
  <Words>610</Words>
  <Application>Microsoft Office PowerPoint</Application>
  <PresentationFormat>On-screen Show (4:3)</PresentationFormat>
  <Paragraphs>78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Segoe UI</vt:lpstr>
      <vt:lpstr>Trebuchet MS</vt:lpstr>
      <vt:lpstr>91783 DEWNR PPT Nov 2012 V3</vt:lpstr>
      <vt:lpstr>Working with the community for management of impact causing wildlife</vt:lpstr>
      <vt:lpstr>Living with Wildlife</vt:lpstr>
      <vt:lpstr>Living with Wildlife</vt:lpstr>
      <vt:lpstr>What is impact causing wildlife?</vt:lpstr>
      <vt:lpstr>CASE STUDIES </vt:lpstr>
      <vt:lpstr>Corellas</vt:lpstr>
      <vt:lpstr>Southern Hairy Nosed Wombats</vt:lpstr>
      <vt:lpstr>Cape Barren Geese</vt:lpstr>
      <vt:lpstr>Kangaroos</vt:lpstr>
      <vt:lpstr>Permits to Destroy Wildlife</vt:lpstr>
      <vt:lpstr>Codes of Practise</vt:lpstr>
      <vt:lpstr>Where to get further info</vt:lpstr>
      <vt:lpstr>PowerPoint Presentation</vt:lpstr>
    </vt:vector>
  </TitlesOfParts>
  <Company>Department of Environment and Heritage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Golding</dc:creator>
  <cp:lastModifiedBy>Sarah Lance</cp:lastModifiedBy>
  <cp:revision>17</cp:revision>
  <dcterms:created xsi:type="dcterms:W3CDTF">2012-09-03T05:40:08Z</dcterms:created>
  <dcterms:modified xsi:type="dcterms:W3CDTF">2015-09-03T07:49:45Z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0x0101005F1CB00030408843ACC7C4D344D393BC</vt:lpwstr>
  </property>
</Properties>
</file>